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0" r:id="rId4"/>
    <p:sldId id="259" r:id="rId5"/>
    <p:sldId id="262" r:id="rId6"/>
    <p:sldId id="263" r:id="rId7"/>
    <p:sldId id="261" r:id="rId8"/>
    <p:sldId id="258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6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2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ecib.ase.ro/mps2/cursuri/TeoriaJocurilor/DilemaPrizonieruluifleascxelrod.p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asecib.ase.ro/mps2/cursuri/Matematice_statistice/AnalizaRetelelorSociale/prietenii.py" TargetMode="External"/><Relationship Id="rId13" Type="http://schemas.openxmlformats.org/officeDocument/2006/relationships/hyperlink" Target="https://asecib.ase.ro/mps2/cursuri/Matematice_statistice/SeriiTemporale/Serii.docx" TargetMode="External"/><Relationship Id="rId3" Type="http://schemas.openxmlformats.org/officeDocument/2006/relationships/hyperlink" Target="https://asecib.ase.ro/mps2/cursuri/Matematice_statistice/RegresieLiniara/Anieducatie_venituri.docx" TargetMode="External"/><Relationship Id="rId7" Type="http://schemas.openxmlformats.org/officeDocument/2006/relationships/hyperlink" Target="https://asecib.ase.ro/mps2/cursuri/Matematice_statistice/EcuatiiStructurale/Satisfactiavietii_factori.docx" TargetMode="External"/><Relationship Id="rId12" Type="http://schemas.openxmlformats.org/officeDocument/2006/relationships/hyperlink" Target="https://asecib.ase.ro/mps2/cursuri/Matematice_statistice/SeriiTemporale/serii.py" TargetMode="External"/><Relationship Id="rId2" Type="http://schemas.openxmlformats.org/officeDocument/2006/relationships/hyperlink" Target="https://asecib.ase.ro/mps2/cursuri/Matematice_statistice/RegresieLiniara/aniedven.p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ecib.ase.ro/mps2/cursuri/Matematice_statistice/EcuatiiStructurale/satisfvietii_factori.py" TargetMode="External"/><Relationship Id="rId11" Type="http://schemas.openxmlformats.org/officeDocument/2006/relationships/hyperlink" Target="https://asecib.ase.ro/mps2/cursuri/Matematice_statistice/TranzitiiMarkoviene/StatutulOcupational.docx" TargetMode="External"/><Relationship Id="rId5" Type="http://schemas.openxmlformats.org/officeDocument/2006/relationships/hyperlink" Target="https://asecib.ase.ro/mps2/cursuri/Matematice_statistice/RegresieLogistica/ProbAngajare_anieducatie.docx" TargetMode="External"/><Relationship Id="rId10" Type="http://schemas.openxmlformats.org/officeDocument/2006/relationships/hyperlink" Target="https://asecib.ase.ro/mps2/cursuri/Matematice_statistice/TranzitiiMarkoviene/statutulocupational.py" TargetMode="External"/><Relationship Id="rId4" Type="http://schemas.openxmlformats.org/officeDocument/2006/relationships/hyperlink" Target="https://asecib.ase.ro/mps2/cursuri/Matematice_statistice/RegresieLogistica/anied_probang.py" TargetMode="External"/><Relationship Id="rId9" Type="http://schemas.openxmlformats.org/officeDocument/2006/relationships/hyperlink" Target="https://asecib.ase.ro/mps2/cursuri/Matematice_statistice/AnalizaRetelelorSociale/Prietenii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SIR_SEIR.docx" TargetMode="External"/><Relationship Id="rId2" Type="http://schemas.openxmlformats.org/officeDocument/2006/relationships/hyperlink" Target="https://asecib.ase.ro/mps2/cursuri/Stocastice/sir_seir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asecib.ase.ro/mps2/cursuri/SistemeDinamice/Bass_DifuzareaInformatiei/difuzarea_informatiei_bass.docx" TargetMode="External"/><Relationship Id="rId13" Type="http://schemas.openxmlformats.org/officeDocument/2006/relationships/hyperlink" Target="https://asecib.ase.ro/mps2/cursuri/SistemeDinamice/Feedback/feedback.docx" TargetMode="External"/><Relationship Id="rId3" Type="http://schemas.openxmlformats.org/officeDocument/2006/relationships/hyperlink" Target="https://asecib.ase.ro/mps2/cursuri/SistemeDinamice/CrestereLogistica/crestere_logistica.py" TargetMode="External"/><Relationship Id="rId7" Type="http://schemas.openxmlformats.org/officeDocument/2006/relationships/hyperlink" Target="https://asecib.ase.ro/mps2/cursuri/SistemeDinamice/Bass_DifuzareaInformatiei/difuzarea_informatiei_bass.py" TargetMode="External"/><Relationship Id="rId12" Type="http://schemas.openxmlformats.org/officeDocument/2006/relationships/hyperlink" Target="https://asecib.ase.ro/mps2/cursuri/SistemeDinamice/Feedback/feedback.py" TargetMode="External"/><Relationship Id="rId2" Type="http://schemas.openxmlformats.org/officeDocument/2006/relationships/hyperlink" Target="https://asecib.ase.ro/mps2/cursuri/Matematice_statistice/RegresieLiniara/aniedven.p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ecib.ase.ro/mps2/cursuri/SistemeDinamice/LotkaVolterra/lotka_volterra.docx" TargetMode="External"/><Relationship Id="rId11" Type="http://schemas.openxmlformats.org/officeDocument/2006/relationships/hyperlink" Target="https://asecib.ase.ro/mps2/cursuri/SistemeDinamice/Epidemiologic_SIR/sir.py" TargetMode="External"/><Relationship Id="rId5" Type="http://schemas.openxmlformats.org/officeDocument/2006/relationships/hyperlink" Target="https://asecib.ase.ro/mps2/cursuri/SistemeDinamice/LotkaVolterra/lotka_volterra.py" TargetMode="External"/><Relationship Id="rId10" Type="http://schemas.openxmlformats.org/officeDocument/2006/relationships/hyperlink" Target="https://asecib.ase.ro/mps2/cursuri/SistemeDinamice/TranzitieDemografica/tranzdem.docx" TargetMode="External"/><Relationship Id="rId4" Type="http://schemas.openxmlformats.org/officeDocument/2006/relationships/hyperlink" Target="https://asecib.ase.ro/mps2/cursuri/SistemeDinamice/CrestereLogistica/crestere_logistica.docx" TargetMode="External"/><Relationship Id="rId9" Type="http://schemas.openxmlformats.org/officeDocument/2006/relationships/hyperlink" Target="https://asecib.ase.ro/mps2/cursuri/SistemeDinamice/TranzitieDemografica/tranzdem.py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secib.ase.ro/mps2/cursuri/SimulariCalculator/RaspandireaEpidemiilor/sir.p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secib.ase.ro/mps2/cursuri/ReteleSociale/Epidemii/SIR.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cl.northwestern.edu/netlogo/models/community/innovation" TargetMode="External"/><Relationship Id="rId3" Type="http://schemas.openxmlformats.org/officeDocument/2006/relationships/hyperlink" Target="https://ccl.northwestern.edu/netlogo/models/Segregation" TargetMode="External"/><Relationship Id="rId7" Type="http://schemas.openxmlformats.org/officeDocument/2006/relationships/hyperlink" Target="https://ccl.northwestern.edu/netlogo/models/community/Bandwagon%202D" TargetMode="External"/><Relationship Id="rId12" Type="http://schemas.openxmlformats.org/officeDocument/2006/relationships/hyperlink" Target="https://ccl.northwestern.edu/netlogo/models/Cooperation" TargetMode="External"/><Relationship Id="rId2" Type="http://schemas.openxmlformats.org/officeDocument/2006/relationships/hyperlink" Target="https://ccl.northwestern.edu/netlog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cl.northwestern.edu/netlogo/models/Virus" TargetMode="External"/><Relationship Id="rId11" Type="http://schemas.openxmlformats.org/officeDocument/2006/relationships/hyperlink" Target="https://ccl.northwestern.edu/netlogo/models/community/BRADFORD%20LEVIATHAN%20MODEL%20SHORT%207-4-14" TargetMode="External"/><Relationship Id="rId5" Type="http://schemas.openxmlformats.org/officeDocument/2006/relationships/hyperlink" Target="https://ccl.northwestern.edu/netlogo/models/community/Axelrod%20-%20Network" TargetMode="External"/><Relationship Id="rId10" Type="http://schemas.openxmlformats.org/officeDocument/2006/relationships/hyperlink" Target="https://ccl.northwestern.edu/netlogo/models/UrbanSuite-TijuanaBordertowns" TargetMode="External"/><Relationship Id="rId4" Type="http://schemas.openxmlformats.org/officeDocument/2006/relationships/hyperlink" Target="https://ccl.northwestern.edu/netlogo/models/Sugarscape1ImmediateGrowback" TargetMode="External"/><Relationship Id="rId9" Type="http://schemas.openxmlformats.org/officeDocument/2006/relationships/hyperlink" Target="https://ccl.northwestern.edu/netlogo/models/community/MinimumWage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ecib.ase.ro/mps2/cursuri/BigData_InvatareaAutomata/AnalizaSentimentului/AnalizaSentimentului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76BA4C-E5AE-9F11-7020-A6E6FDD26D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3" b="12192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2" name="Titlu 1">
            <a:extLst>
              <a:ext uri="{FF2B5EF4-FFF2-40B4-BE49-F238E27FC236}">
                <a16:creationId xmlns:a16="http://schemas.microsoft.com/office/drawing/2014/main" id="{81306797-2EAB-246D-9597-C6AE0869D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371" y="647700"/>
            <a:ext cx="4291920" cy="3375660"/>
          </a:xfrm>
        </p:spPr>
        <p:txBody>
          <a:bodyPr anchor="t">
            <a:normAutofit/>
          </a:bodyPr>
          <a:lstStyle/>
          <a:p>
            <a:r>
              <a:rPr lang="en-US" sz="3200" dirty="0"/>
              <a:t>MODELAREA PROCESELOR SOCIALE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902459F-049B-5809-B4A6-0DE61174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5448300" cy="90647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CURS I</a:t>
            </a:r>
          </a:p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METODELE DE STUDIU</a:t>
            </a:r>
          </a:p>
        </p:txBody>
      </p:sp>
    </p:spTree>
    <p:extLst>
      <p:ext uri="{BB962C8B-B14F-4D97-AF65-F5344CB8AC3E}">
        <p14:creationId xmlns:p14="http://schemas.microsoft.com/office/powerpoint/2010/main" val="10473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Modelarea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jocuri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12516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Dilema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prizonierului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deciziile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conflicte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cooperare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conflict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colaborării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competiției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diverse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contexte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negociere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procesele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deciziilor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distribuirea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resurselor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Teoria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echilibrului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Nash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studiază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situațiile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niciun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jucător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nu poate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îmbunătățească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situația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schimbarea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unilaterală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subliniind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conceptul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echilibru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contexte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repetate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încrederii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 termen lung.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asimetrică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comunicare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negociere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incertitudine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normele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diverse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contexte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simulările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Teoria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evolutive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 termen lung.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bargaining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distribuția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puterii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resurselor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negocierile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politice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normative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pentru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rolul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culturii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al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valorilor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formarea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social.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97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etnografice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caliatative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028912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etnografică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detaliată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capturare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detaliat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simboluri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dintr-o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context social specific.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caz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explorare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profunzime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unui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fenomen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social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cultural specific.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Etnografie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virtuală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digital,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virtuale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platformele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digitale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Folosește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calitative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adaptate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online.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discursului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textelor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interviurilor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altor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comunicare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verbală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Teoria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fundamentată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codificare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deschisă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axială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selectivă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modele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emergente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Folosirea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narativelor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explorare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experiențe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individuale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colective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construcția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identității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memoriei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unui grup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Etnometodologie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investigarea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interpreta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sensul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fenomenologică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profunzimilor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semnificațiilor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experiențelor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gen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investigare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construcții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genului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familie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comunitate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coeziunea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dinamica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relațiilor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într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-un grup mic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într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-o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comunitate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mai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largă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.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42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7EA58B4-D888-63E8-7178-E0EA994A2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212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highlight>
                  <a:srgbClr val="000080"/>
                </a:highlight>
              </a:rPr>
              <a:t>METODE DE STUDIU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02F6096-69C8-E731-38BC-E0630AEB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690464"/>
            <a:ext cx="11379208" cy="616753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matematice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statistice</a:t>
            </a:r>
            <a:endParaRPr lang="en-US" sz="2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2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Stocastice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Simulări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bază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dinamice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Experimente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simulări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calculator</a:t>
            </a:r>
            <a:endParaRPr lang="en-US" sz="28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Modelarea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rețelelor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sociale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(ABM)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Big Data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învățarea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automata</a:t>
            </a:r>
            <a:endParaRPr lang="en-US" sz="28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Modelarea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bazată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jocuri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(Game Theory)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etnografice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calitative</a:t>
            </a:r>
            <a:endParaRPr lang="en-US" sz="2800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227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MATEMATICE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statistice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C#,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Regresia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liniară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relatii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intre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variabile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Regresia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logistică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probabilitatea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unui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eveniment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binar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ecuații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structurale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(SEM):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relatii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cauzale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variabile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observate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latente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(SNA):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teoria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grafurilor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tranziție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markoviană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schimbari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mod probabilistic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Modele de serii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temporale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predictii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hazard (Survival Analysis):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sistemului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pana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la un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eveniment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echilibru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computabil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(CGE):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ansamblu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alegere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discrete: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modelarea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deciziilor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lanțuri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aprovizionare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(Supply Chain Models):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fluxurilor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STOCASTICE(ALEATOARE)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C#,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342900" indent="-342900">
              <a:buAutoNum type="arabicPeriod"/>
            </a:pPr>
            <a:r>
              <a:rPr lang="en-US" sz="1600" dirty="0" err="1"/>
              <a:t>Lanturi</a:t>
            </a:r>
            <a:r>
              <a:rPr lang="en-US" sz="1600" dirty="0"/>
              <a:t> Markov: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tranzițiile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între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diferite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stări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sociale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Procesul</a:t>
            </a:r>
            <a:r>
              <a:rPr lang="en-US" sz="1600" dirty="0"/>
              <a:t> Poisson: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studierea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evenimentelor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rare(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revolte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epidemii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etc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)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de </a:t>
            </a:r>
            <a:r>
              <a:rPr lang="en-US" sz="1600" dirty="0" err="1"/>
              <a:t>difuzie</a:t>
            </a:r>
            <a:r>
              <a:rPr lang="en-US" sz="1600" dirty="0"/>
              <a:t> Bass: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adoptarea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tehnologiilor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noi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sau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inovațiilor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în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societate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Modelele</a:t>
            </a:r>
            <a:r>
              <a:rPr lang="en-US" sz="1600" dirty="0"/>
              <a:t> SIR SEIR: </a:t>
            </a:r>
            <a:r>
              <a:rPr lang="en-US" sz="1600" dirty="0" err="1"/>
              <a:t>raspandirea</a:t>
            </a:r>
            <a:r>
              <a:rPr lang="en-US" sz="1600" dirty="0"/>
              <a:t> </a:t>
            </a:r>
            <a:r>
              <a:rPr lang="en-US" sz="1600" dirty="0" err="1"/>
              <a:t>epidemiilor</a:t>
            </a:r>
            <a:r>
              <a:rPr lang="en-US" sz="1600" dirty="0"/>
              <a:t> </a:t>
            </a:r>
            <a:r>
              <a:rPr lang="en-US" sz="1600" dirty="0">
                <a:hlinkClick r:id="rId2"/>
              </a:rPr>
              <a:t>Exemplu</a:t>
            </a:r>
            <a:r>
              <a:rPr lang="en-US" sz="1600" dirty="0"/>
              <a:t> + </a:t>
            </a:r>
            <a:r>
              <a:rPr lang="en-US" sz="1600" dirty="0" err="1">
                <a:hlinkClick r:id="rId3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Procese</a:t>
            </a:r>
            <a:r>
              <a:rPr lang="en-US" sz="1600" dirty="0"/>
              <a:t> de </a:t>
            </a:r>
            <a:r>
              <a:rPr lang="en-US" sz="1600" dirty="0" err="1"/>
              <a:t>nastere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moarte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populatiilor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random walk: </a:t>
            </a:r>
            <a:r>
              <a:rPr lang="en-US" sz="1600" dirty="0" err="1"/>
              <a:t>mobilitatea</a:t>
            </a:r>
            <a:r>
              <a:rPr lang="en-US" sz="1600" dirty="0"/>
              <a:t> </a:t>
            </a:r>
            <a:r>
              <a:rPr lang="en-US" sz="1600" dirty="0" err="1"/>
              <a:t>populatiei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de </a:t>
            </a:r>
            <a:r>
              <a:rPr lang="en-US" sz="1600" dirty="0" err="1"/>
              <a:t>ramificare</a:t>
            </a:r>
            <a:r>
              <a:rPr lang="en-US" sz="1600" dirty="0"/>
              <a:t>: </a:t>
            </a:r>
            <a:r>
              <a:rPr lang="en-US" sz="1600" dirty="0" err="1"/>
              <a:t>propagarea</a:t>
            </a:r>
            <a:r>
              <a:rPr lang="en-US" sz="1600" dirty="0"/>
              <a:t> </a:t>
            </a:r>
            <a:r>
              <a:rPr lang="en-US" sz="1600" dirty="0" err="1"/>
              <a:t>influentelor</a:t>
            </a:r>
            <a:r>
              <a:rPr lang="en-US" sz="1600" dirty="0"/>
              <a:t> </a:t>
            </a:r>
            <a:r>
              <a:rPr lang="en-US" sz="1600" dirty="0" err="1"/>
              <a:t>sociale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de </a:t>
            </a:r>
            <a:r>
              <a:rPr lang="en-US" sz="1600" dirty="0" err="1"/>
              <a:t>difuzie</a:t>
            </a:r>
            <a:r>
              <a:rPr lang="en-US" sz="1600" dirty="0"/>
              <a:t> </a:t>
            </a:r>
            <a:r>
              <a:rPr lang="en-US" sz="1600" dirty="0" err="1"/>
              <a:t>inovativa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schimbarii</a:t>
            </a:r>
            <a:r>
              <a:rPr lang="en-US" sz="1600" dirty="0"/>
              <a:t> </a:t>
            </a:r>
            <a:r>
              <a:rPr lang="en-US" sz="1600" dirty="0" err="1"/>
              <a:t>sociale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Modele</a:t>
            </a:r>
            <a:r>
              <a:rPr lang="en-US" sz="1600" dirty="0"/>
              <a:t> de </a:t>
            </a:r>
            <a:r>
              <a:rPr lang="en-US" sz="1600" dirty="0" err="1"/>
              <a:t>cooperare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concurenta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interactiunilor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Jocuri</a:t>
            </a:r>
            <a:r>
              <a:rPr lang="en-US" sz="1600" dirty="0"/>
              <a:t> evolutive: </a:t>
            </a:r>
            <a:r>
              <a:rPr lang="en-US" sz="1600" dirty="0" err="1"/>
              <a:t>evolutia</a:t>
            </a:r>
            <a:r>
              <a:rPr lang="en-US" sz="1600" dirty="0"/>
              <a:t> </a:t>
            </a:r>
            <a:r>
              <a:rPr lang="en-US" sz="1600" dirty="0" err="1"/>
              <a:t>strategiilor</a:t>
            </a:r>
            <a:r>
              <a:rPr lang="en-US" sz="1600" dirty="0"/>
              <a:t> </a:t>
            </a:r>
            <a:r>
              <a:rPr lang="en-US" sz="1600" dirty="0" err="1"/>
              <a:t>comportamentale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0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Simulari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STELLA, VENSIM, </a:t>
            </a:r>
            <a:r>
              <a:rPr lang="en-US" sz="1600" dirty="0" err="1"/>
              <a:t>AnyLogic</a:t>
            </a:r>
            <a:r>
              <a:rPr lang="en-US" sz="1600" dirty="0"/>
              <a:t>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creștere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logistică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(Logistic Growth Model)</a:t>
            </a:r>
            <a:r>
              <a:rPr lang="en-US" sz="1600" dirty="0"/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cresterea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populatiilor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vs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resurse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Lotka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-Volterra</a:t>
            </a:r>
            <a:r>
              <a:rPr lang="en-US" sz="1600" dirty="0"/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prada-pradator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dirty="0" err="1"/>
              <a:t>Modelul</a:t>
            </a:r>
            <a:r>
              <a:rPr lang="en-US" sz="1600" b="1" dirty="0"/>
              <a:t> de </a:t>
            </a:r>
            <a:r>
              <a:rPr lang="en-US" sz="1600" b="1" dirty="0" err="1"/>
              <a:t>difuzie</a:t>
            </a:r>
            <a:r>
              <a:rPr lang="en-US" sz="1600" b="1" dirty="0"/>
              <a:t> Bass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adoptarea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tehnologiilor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tendințele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consum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tranziție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demografică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schimbările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pe termen lung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ratele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naștere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mortalitate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acestora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structurii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populației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  <a:hlinkClick r:id="rId11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hlinkClick r:id="rId11"/>
              </a:rPr>
              <a:t> epidemiologic SIR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dirty="0" err="1"/>
              <a:t>raspandirea</a:t>
            </a:r>
            <a:r>
              <a:rPr lang="en-US" sz="1600" dirty="0"/>
              <a:t> </a:t>
            </a:r>
            <a:r>
              <a:rPr lang="en-US" sz="1600" dirty="0" err="1"/>
              <a:t>bolilor</a:t>
            </a:r>
            <a:r>
              <a:rPr lang="en-US" sz="1600" dirty="0"/>
              <a:t> </a:t>
            </a:r>
            <a:r>
              <a:rPr lang="en-US" sz="1600" dirty="0" err="1"/>
              <a:t>infectioase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feedback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pozitiv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negativ</a:t>
            </a:r>
            <a:r>
              <a:rPr lang="en-US" sz="1600" dirty="0"/>
              <a:t>: </a:t>
            </a:r>
            <a:r>
              <a:rPr lang="en-US" sz="1600" dirty="0" err="1"/>
              <a:t>accelerare-stabilizare</a:t>
            </a:r>
            <a:r>
              <a:rPr lang="en-US" sz="1600" dirty="0"/>
              <a:t> </a:t>
            </a:r>
            <a:r>
              <a:rPr lang="en-US" sz="1600" dirty="0" err="1"/>
              <a:t>procese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Exemplu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schimbare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social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schimbarilor</a:t>
            </a:r>
            <a:r>
              <a:rPr lang="en-US" sz="1600" dirty="0"/>
              <a:t> </a:t>
            </a:r>
            <a:r>
              <a:rPr lang="en-US" sz="1600" dirty="0" err="1"/>
              <a:t>sociale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echilibru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general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efectele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pe termen lung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interacțiuni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ecologice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uman-natură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sustenabilitatea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ecologică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activităților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umane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ecosistemelor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pieței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financiare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stabilitatea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financiară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crizele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economice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9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simulari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calculator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4" y="667753"/>
            <a:ext cx="12293607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  <a:hlinkClick r:id="rId2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hlinkClick r:id="rId2"/>
              </a:rPr>
              <a:t>raspandirii</a:t>
            </a:r>
            <a:r>
              <a:rPr lang="en-US" sz="1600" b="1" kern="0" dirty="0">
                <a:effectLst/>
                <a:ea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hlinkClick r:id="rId2"/>
              </a:rPr>
              <a:t>epidemiilor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eficacitatea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prezicerea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evoluției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bolii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pieței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muncii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creșterea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salariului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minim,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formarea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profesională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ocupare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forței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muncă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).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adoptării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inovațiilor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marketing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prezicere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rate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adoptare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noilor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tehnologii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produse.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formării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opiniei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publice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scenarii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influență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propagare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informațiilor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inclusiv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campanii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informare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dezinformare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.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mobilității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urbane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testeaza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scenarii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planificare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urbană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intervenții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schimbărilor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climatice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testeaza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eficiența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măsurilor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adaptare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atenuare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piețelor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financiare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testeaza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financiare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conflictelor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sociale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evaluare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impact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mediere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prevenirea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rezolvarea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conflictelor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educației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învățării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educaționale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intervenții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consum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marketing,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modificări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ale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prețurilor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reglementare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consum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BAZA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RETELElor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12516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GEPHY,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centralitate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nodurile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indivizii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cele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influente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dintr-o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lume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-mica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fenomene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răspândirea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rapidă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libera de scala: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super-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 multe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legături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(de exemplu,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celebrități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influenceri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difuzare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inovației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analizează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produse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răspândesc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printr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epidemii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pe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sociale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simula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răspândirea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infecțioase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eficiente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intervenție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formează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grupuri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opiniei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opiniile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propagă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co-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evoluție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suport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social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reziliența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bunăstarea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indivizilor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propagare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zvonurilor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propagarea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false.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7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(ABM)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</a:t>
            </a:r>
            <a:r>
              <a:rPr lang="en-US" sz="1600" dirty="0">
                <a:hlinkClick r:id="rId2"/>
              </a:rPr>
              <a:t>NETLOGO</a:t>
            </a:r>
            <a:endParaRPr lang="en-US" sz="1600" dirty="0"/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Schelling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segregare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rezidențială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Sugarscape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Axelrod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diseminării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Epstein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răspândirii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epidemiei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Granovetter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pragurilor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difuzare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inovației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piață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muncii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migrație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urban-rural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dinamică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opiniei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formare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coalițiilor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30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Bigdata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invatarea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automata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12516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sentimentului</a:t>
            </a:r>
            <a:r>
              <a:rPr lang="en-US" sz="1600" b="1" kern="1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atitudinile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tendințele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percepțiile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subiecte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Clustering-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comunităților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dintre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grupuri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influențatori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modele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predicție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comportamentului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marketing,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neuronale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recurente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(RNN)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LSTM pentru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seriilor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temporale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finanțe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Modele de topic modeling (LDA - Latent Dirichlet Allocation)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tendințele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preocupările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pentru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monitorizarea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mass-media.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complexe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colective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perturbărilor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profundă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recunoașterea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clasificarea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conținutului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vizual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Analiza de text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extragerea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entități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baze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date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cunoștințe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ansamblu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predicția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consum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riscurilor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.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41770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1576</Words>
  <Application>Microsoft Office PowerPoint</Application>
  <PresentationFormat>Widescreen</PresentationFormat>
  <Paragraphs>134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Abadi</vt:lpstr>
      <vt:lpstr>Arial</vt:lpstr>
      <vt:lpstr>Calibri</vt:lpstr>
      <vt:lpstr>Grandview</vt:lpstr>
      <vt:lpstr>Grandview Display</vt:lpstr>
      <vt:lpstr>Helvetica Neue</vt:lpstr>
      <vt:lpstr>Times New Roman</vt:lpstr>
      <vt:lpstr>CitationVTI</vt:lpstr>
      <vt:lpstr>MODELAREA PROCESELOR SOCIALE</vt:lpstr>
      <vt:lpstr>METODE DE STUDIU</vt:lpstr>
      <vt:lpstr>Modele MATEMATICE si statistice</vt:lpstr>
      <vt:lpstr>Modele STOCASTICE(ALEATOARE)</vt:lpstr>
      <vt:lpstr>Simulari pe baza de sisteme dinamice</vt:lpstr>
      <vt:lpstr>Experimente si simulari pe calculator</vt:lpstr>
      <vt:lpstr>Modele pe BAZA RETELElor sociale</vt:lpstr>
      <vt:lpstr>Modele bazate pe agenți (ABM)</vt:lpstr>
      <vt:lpstr>Bigdata si invatarea automata</vt:lpstr>
      <vt:lpstr>Modelarea bazata pe jocuri</vt:lpstr>
      <vt:lpstr>Modele etnografice si caliatative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MODELAREA PROCESELOR SOCIALE</dc:title>
  <dc:creator>Marghescu Mihai Bogdan</dc:creator>
  <cp:lastModifiedBy>MITRUT DORIN</cp:lastModifiedBy>
  <cp:revision>57</cp:revision>
  <dcterms:created xsi:type="dcterms:W3CDTF">2024-07-08T06:58:13Z</dcterms:created>
  <dcterms:modified xsi:type="dcterms:W3CDTF">2024-11-21T15:50:35Z</dcterms:modified>
</cp:coreProperties>
</file>